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261" r:id="rId4"/>
    <p:sldId id="345" r:id="rId5"/>
    <p:sldId id="263" r:id="rId6"/>
    <p:sldId id="264" r:id="rId7"/>
    <p:sldId id="265" r:id="rId8"/>
    <p:sldId id="258" r:id="rId9"/>
    <p:sldId id="259" r:id="rId10"/>
    <p:sldId id="281" r:id="rId11"/>
    <p:sldId id="348" r:id="rId12"/>
    <p:sldId id="355" r:id="rId13"/>
    <p:sldId id="356" r:id="rId14"/>
    <p:sldId id="266" r:id="rId15"/>
    <p:sldId id="267" r:id="rId16"/>
    <p:sldId id="268" r:id="rId17"/>
    <p:sldId id="271" r:id="rId18"/>
    <p:sldId id="269" r:id="rId19"/>
    <p:sldId id="270" r:id="rId20"/>
    <p:sldId id="272" r:id="rId21"/>
    <p:sldId id="273" r:id="rId22"/>
    <p:sldId id="278" r:id="rId23"/>
    <p:sldId id="279" r:id="rId24"/>
    <p:sldId id="284" r:id="rId25"/>
    <p:sldId id="280" r:id="rId26"/>
    <p:sldId id="349" r:id="rId27"/>
    <p:sldId id="274" r:id="rId28"/>
    <p:sldId id="275" r:id="rId29"/>
    <p:sldId id="277" r:id="rId30"/>
    <p:sldId id="276" r:id="rId31"/>
    <p:sldId id="353" r:id="rId32"/>
    <p:sldId id="354" r:id="rId33"/>
    <p:sldId id="350" r:id="rId34"/>
    <p:sldId id="351" r:id="rId35"/>
    <p:sldId id="282" r:id="rId36"/>
    <p:sldId id="352" r:id="rId37"/>
    <p:sldId id="343" r:id="rId38"/>
    <p:sldId id="344" r:id="rId39"/>
    <p:sldId id="357" r:id="rId40"/>
    <p:sldId id="358" r:id="rId41"/>
    <p:sldId id="283" r:id="rId42"/>
    <p:sldId id="347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/>
    <p:restoredTop sz="94694"/>
  </p:normalViewPr>
  <p:slideViewPr>
    <p:cSldViewPr snapToGrid="0">
      <p:cViewPr varScale="1">
        <p:scale>
          <a:sx n="105" d="100"/>
          <a:sy n="105" d="100"/>
        </p:scale>
        <p:origin x="22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041B4-EA5C-D341-BCCA-B1A01E1BFC6D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7360D63-0C00-C447-AE34-51F44E789F31}">
      <dgm:prSet phldrT="[Teksti]"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Laivalla/parkkihallissa oli sähköautoja</a:t>
          </a:r>
        </a:p>
      </dgm:t>
    </dgm:pt>
    <dgm:pt modelId="{6B279268-55B1-6C4E-B0B3-12F989FB07FC}" type="parTrans" cxnId="{B4927354-47A2-634A-9C11-57CCBF79A68C}">
      <dgm:prSet/>
      <dgm:spPr/>
      <dgm:t>
        <a:bodyPr/>
        <a:lstStyle/>
        <a:p>
          <a:endParaRPr lang="fi-FI"/>
        </a:p>
      </dgm:t>
    </dgm:pt>
    <dgm:pt modelId="{3A84B992-BCCF-1947-8645-93316D549372}" type="sibTrans" cxnId="{B4927354-47A2-634A-9C11-57CCBF79A68C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541D5F-3084-674E-91F2-CD738FB3E8C1}">
      <dgm:prSet phldrT="[Teksti]"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Palo johtui (tai paheni) sähköautosta</a:t>
          </a:r>
        </a:p>
      </dgm:t>
    </dgm:pt>
    <dgm:pt modelId="{96B11A31-6969-FF45-8DFA-F270E6B922EA}" type="parTrans" cxnId="{95A7936D-01B2-A940-B3A2-6AA8198B0833}">
      <dgm:prSet/>
      <dgm:spPr/>
      <dgm:t>
        <a:bodyPr/>
        <a:lstStyle/>
        <a:p>
          <a:endParaRPr lang="fi-FI"/>
        </a:p>
      </dgm:t>
    </dgm:pt>
    <dgm:pt modelId="{EFCDCD2F-6A2B-C240-B98B-C9588735DBC2}" type="sibTrans" cxnId="{95A7936D-01B2-A940-B3A2-6AA8198B0833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08BC38-2CD7-7D40-B5E9-4EADF35ECE5E}">
      <dgm:prSet phldrT="[Teksti]"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Sähköautot ovat vaarallisia</a:t>
          </a:r>
        </a:p>
      </dgm:t>
    </dgm:pt>
    <dgm:pt modelId="{5C899A30-9DAC-704D-8FBC-24E489B50F67}" type="parTrans" cxnId="{048CA33C-522B-4E4C-818A-9481231C95F3}">
      <dgm:prSet/>
      <dgm:spPr/>
      <dgm:t>
        <a:bodyPr/>
        <a:lstStyle/>
        <a:p>
          <a:endParaRPr lang="fi-FI"/>
        </a:p>
      </dgm:t>
    </dgm:pt>
    <dgm:pt modelId="{D31FD1B8-F2FB-2E4A-8734-3A50B10210E6}" type="sibTrans" cxnId="{048CA33C-522B-4E4C-818A-9481231C95F3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D05DF-E7C2-CF4E-A819-23048B22FA11}" type="pres">
      <dgm:prSet presAssocID="{C06041B4-EA5C-D341-BCCA-B1A01E1BFC6D}" presName="cycle" presStyleCnt="0">
        <dgm:presLayoutVars>
          <dgm:dir/>
          <dgm:resizeHandles val="exact"/>
        </dgm:presLayoutVars>
      </dgm:prSet>
      <dgm:spPr/>
    </dgm:pt>
    <dgm:pt modelId="{B1A62943-0B60-7246-8805-DA41C936B527}" type="pres">
      <dgm:prSet presAssocID="{97360D63-0C00-C447-AE34-51F44E789F31}" presName="node" presStyleLbl="node1" presStyleIdx="0" presStyleCnt="3">
        <dgm:presLayoutVars>
          <dgm:bulletEnabled val="1"/>
        </dgm:presLayoutVars>
      </dgm:prSet>
      <dgm:spPr/>
    </dgm:pt>
    <dgm:pt modelId="{028FFB4C-6224-6042-B45E-146A7E1D7170}" type="pres">
      <dgm:prSet presAssocID="{97360D63-0C00-C447-AE34-51F44E789F31}" presName="spNode" presStyleCnt="0"/>
      <dgm:spPr/>
    </dgm:pt>
    <dgm:pt modelId="{2C351B73-3D1D-9244-8D1D-1DC7E0F6D9B8}" type="pres">
      <dgm:prSet presAssocID="{3A84B992-BCCF-1947-8645-93316D549372}" presName="sibTrans" presStyleLbl="sibTrans1D1" presStyleIdx="0" presStyleCnt="3"/>
      <dgm:spPr/>
    </dgm:pt>
    <dgm:pt modelId="{B549F507-6F52-A742-A1F9-10814034F057}" type="pres">
      <dgm:prSet presAssocID="{63541D5F-3084-674E-91F2-CD738FB3E8C1}" presName="node" presStyleLbl="node1" presStyleIdx="1" presStyleCnt="3">
        <dgm:presLayoutVars>
          <dgm:bulletEnabled val="1"/>
        </dgm:presLayoutVars>
      </dgm:prSet>
      <dgm:spPr/>
    </dgm:pt>
    <dgm:pt modelId="{9902E830-7F27-FD4D-AE00-CD5CB3D05885}" type="pres">
      <dgm:prSet presAssocID="{63541D5F-3084-674E-91F2-CD738FB3E8C1}" presName="spNode" presStyleCnt="0"/>
      <dgm:spPr/>
    </dgm:pt>
    <dgm:pt modelId="{C2F3E2CA-B25B-0441-8ED3-11F5F4498928}" type="pres">
      <dgm:prSet presAssocID="{EFCDCD2F-6A2B-C240-B98B-C9588735DBC2}" presName="sibTrans" presStyleLbl="sibTrans1D1" presStyleIdx="1" presStyleCnt="3"/>
      <dgm:spPr/>
    </dgm:pt>
    <dgm:pt modelId="{857707ED-A1AB-7346-B298-2CD211C1F18D}" type="pres">
      <dgm:prSet presAssocID="{4908BC38-2CD7-7D40-B5E9-4EADF35ECE5E}" presName="node" presStyleLbl="node1" presStyleIdx="2" presStyleCnt="3">
        <dgm:presLayoutVars>
          <dgm:bulletEnabled val="1"/>
        </dgm:presLayoutVars>
      </dgm:prSet>
      <dgm:spPr/>
    </dgm:pt>
    <dgm:pt modelId="{DC214E9E-1334-4A43-B3A1-FE00B3D8F570}" type="pres">
      <dgm:prSet presAssocID="{4908BC38-2CD7-7D40-B5E9-4EADF35ECE5E}" presName="spNode" presStyleCnt="0"/>
      <dgm:spPr/>
    </dgm:pt>
    <dgm:pt modelId="{5456B620-D580-6C46-AD69-1ECB20D1FF24}" type="pres">
      <dgm:prSet presAssocID="{D31FD1B8-F2FB-2E4A-8734-3A50B10210E6}" presName="sibTrans" presStyleLbl="sibTrans1D1" presStyleIdx="2" presStyleCnt="3"/>
      <dgm:spPr/>
    </dgm:pt>
  </dgm:ptLst>
  <dgm:cxnLst>
    <dgm:cxn modelId="{B95D6822-49C2-FB46-98D1-2ABEC42944F7}" type="presOf" srcId="{63541D5F-3084-674E-91F2-CD738FB3E8C1}" destId="{B549F507-6F52-A742-A1F9-10814034F057}" srcOrd="0" destOrd="0" presId="urn:microsoft.com/office/officeart/2005/8/layout/cycle5"/>
    <dgm:cxn modelId="{D383E825-D032-9A4C-BA1F-715035593D09}" type="presOf" srcId="{D31FD1B8-F2FB-2E4A-8734-3A50B10210E6}" destId="{5456B620-D580-6C46-AD69-1ECB20D1FF24}" srcOrd="0" destOrd="0" presId="urn:microsoft.com/office/officeart/2005/8/layout/cycle5"/>
    <dgm:cxn modelId="{0B24D02C-F15A-FB41-BADA-C90B53B0D935}" type="presOf" srcId="{3A84B992-BCCF-1947-8645-93316D549372}" destId="{2C351B73-3D1D-9244-8D1D-1DC7E0F6D9B8}" srcOrd="0" destOrd="0" presId="urn:microsoft.com/office/officeart/2005/8/layout/cycle5"/>
    <dgm:cxn modelId="{048CA33C-522B-4E4C-818A-9481231C95F3}" srcId="{C06041B4-EA5C-D341-BCCA-B1A01E1BFC6D}" destId="{4908BC38-2CD7-7D40-B5E9-4EADF35ECE5E}" srcOrd="2" destOrd="0" parTransId="{5C899A30-9DAC-704D-8FBC-24E489B50F67}" sibTransId="{D31FD1B8-F2FB-2E4A-8734-3A50B10210E6}"/>
    <dgm:cxn modelId="{F3AA2540-3317-CD44-AB67-45F8E178D4C2}" type="presOf" srcId="{C06041B4-EA5C-D341-BCCA-B1A01E1BFC6D}" destId="{44ED05DF-E7C2-CF4E-A819-23048B22FA11}" srcOrd="0" destOrd="0" presId="urn:microsoft.com/office/officeart/2005/8/layout/cycle5"/>
    <dgm:cxn modelId="{A124C14B-249E-C749-BC5E-B62EB972C40F}" type="presOf" srcId="{EFCDCD2F-6A2B-C240-B98B-C9588735DBC2}" destId="{C2F3E2CA-B25B-0441-8ED3-11F5F4498928}" srcOrd="0" destOrd="0" presId="urn:microsoft.com/office/officeart/2005/8/layout/cycle5"/>
    <dgm:cxn modelId="{B4927354-47A2-634A-9C11-57CCBF79A68C}" srcId="{C06041B4-EA5C-D341-BCCA-B1A01E1BFC6D}" destId="{97360D63-0C00-C447-AE34-51F44E789F31}" srcOrd="0" destOrd="0" parTransId="{6B279268-55B1-6C4E-B0B3-12F989FB07FC}" sibTransId="{3A84B992-BCCF-1947-8645-93316D549372}"/>
    <dgm:cxn modelId="{98CE3469-1331-5746-B9CF-6E9A0749A193}" type="presOf" srcId="{97360D63-0C00-C447-AE34-51F44E789F31}" destId="{B1A62943-0B60-7246-8805-DA41C936B527}" srcOrd="0" destOrd="0" presId="urn:microsoft.com/office/officeart/2005/8/layout/cycle5"/>
    <dgm:cxn modelId="{95A7936D-01B2-A940-B3A2-6AA8198B0833}" srcId="{C06041B4-EA5C-D341-BCCA-B1A01E1BFC6D}" destId="{63541D5F-3084-674E-91F2-CD738FB3E8C1}" srcOrd="1" destOrd="0" parTransId="{96B11A31-6969-FF45-8DFA-F270E6B922EA}" sibTransId="{EFCDCD2F-6A2B-C240-B98B-C9588735DBC2}"/>
    <dgm:cxn modelId="{C070D5F6-86BB-C849-8713-26728D1595A1}" type="presOf" srcId="{4908BC38-2CD7-7D40-B5E9-4EADF35ECE5E}" destId="{857707ED-A1AB-7346-B298-2CD211C1F18D}" srcOrd="0" destOrd="0" presId="urn:microsoft.com/office/officeart/2005/8/layout/cycle5"/>
    <dgm:cxn modelId="{4B69D460-3FAC-BE47-B4EF-638142644E41}" type="presParOf" srcId="{44ED05DF-E7C2-CF4E-A819-23048B22FA11}" destId="{B1A62943-0B60-7246-8805-DA41C936B527}" srcOrd="0" destOrd="0" presId="urn:microsoft.com/office/officeart/2005/8/layout/cycle5"/>
    <dgm:cxn modelId="{E0D88FA8-612A-A541-8CEF-2C415F6D6FB6}" type="presParOf" srcId="{44ED05DF-E7C2-CF4E-A819-23048B22FA11}" destId="{028FFB4C-6224-6042-B45E-146A7E1D7170}" srcOrd="1" destOrd="0" presId="urn:microsoft.com/office/officeart/2005/8/layout/cycle5"/>
    <dgm:cxn modelId="{7011956D-82B7-F64E-B7D4-87360A3E9DA7}" type="presParOf" srcId="{44ED05DF-E7C2-CF4E-A819-23048B22FA11}" destId="{2C351B73-3D1D-9244-8D1D-1DC7E0F6D9B8}" srcOrd="2" destOrd="0" presId="urn:microsoft.com/office/officeart/2005/8/layout/cycle5"/>
    <dgm:cxn modelId="{BCC03910-8043-4B41-968C-FB244C76E6EC}" type="presParOf" srcId="{44ED05DF-E7C2-CF4E-A819-23048B22FA11}" destId="{B549F507-6F52-A742-A1F9-10814034F057}" srcOrd="3" destOrd="0" presId="urn:microsoft.com/office/officeart/2005/8/layout/cycle5"/>
    <dgm:cxn modelId="{8A8D52F2-303C-AD47-8943-4E3BC6D78FA6}" type="presParOf" srcId="{44ED05DF-E7C2-CF4E-A819-23048B22FA11}" destId="{9902E830-7F27-FD4D-AE00-CD5CB3D05885}" srcOrd="4" destOrd="0" presId="urn:microsoft.com/office/officeart/2005/8/layout/cycle5"/>
    <dgm:cxn modelId="{A8043372-C812-CE49-A6C3-E158354A1907}" type="presParOf" srcId="{44ED05DF-E7C2-CF4E-A819-23048B22FA11}" destId="{C2F3E2CA-B25B-0441-8ED3-11F5F4498928}" srcOrd="5" destOrd="0" presId="urn:microsoft.com/office/officeart/2005/8/layout/cycle5"/>
    <dgm:cxn modelId="{7A50E28A-8B6B-934B-A8DB-28A32603701B}" type="presParOf" srcId="{44ED05DF-E7C2-CF4E-A819-23048B22FA11}" destId="{857707ED-A1AB-7346-B298-2CD211C1F18D}" srcOrd="6" destOrd="0" presId="urn:microsoft.com/office/officeart/2005/8/layout/cycle5"/>
    <dgm:cxn modelId="{8FF723D3-A65D-4341-B5B8-B3840E752DFC}" type="presParOf" srcId="{44ED05DF-E7C2-CF4E-A819-23048B22FA11}" destId="{DC214E9E-1334-4A43-B3A1-FE00B3D8F570}" srcOrd="7" destOrd="0" presId="urn:microsoft.com/office/officeart/2005/8/layout/cycle5"/>
    <dgm:cxn modelId="{9DEC4943-8D61-5A44-B05B-0B3E6EBE97C6}" type="presParOf" srcId="{44ED05DF-E7C2-CF4E-A819-23048B22FA11}" destId="{5456B620-D580-6C46-AD69-1ECB20D1FF24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62943-0B60-7246-8805-DA41C936B527}">
      <dsp:nvSpPr>
        <dsp:cNvPr id="0" name=""/>
        <dsp:cNvSpPr/>
      </dsp:nvSpPr>
      <dsp:spPr>
        <a:xfrm>
          <a:off x="4524374" y="1877"/>
          <a:ext cx="3143249" cy="2043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>
              <a:latin typeface="Arial" panose="020B0604020202020204" pitchFamily="34" charset="0"/>
              <a:cs typeface="Arial" panose="020B0604020202020204" pitchFamily="34" charset="0"/>
            </a:rPr>
            <a:t>Laivalla/parkkihallissa oli sähköautoja</a:t>
          </a:r>
        </a:p>
      </dsp:txBody>
      <dsp:txXfrm>
        <a:off x="4624111" y="101614"/>
        <a:ext cx="2943775" cy="1843638"/>
      </dsp:txXfrm>
    </dsp:sp>
    <dsp:sp modelId="{2C351B73-3D1D-9244-8D1D-1DC7E0F6D9B8}">
      <dsp:nvSpPr>
        <dsp:cNvPr id="0" name=""/>
        <dsp:cNvSpPr/>
      </dsp:nvSpPr>
      <dsp:spPr>
        <a:xfrm>
          <a:off x="3368250" y="1023433"/>
          <a:ext cx="5455498" cy="5455498"/>
        </a:xfrm>
        <a:custGeom>
          <a:avLst/>
          <a:gdLst/>
          <a:ahLst/>
          <a:cxnLst/>
          <a:rect l="0" t="0" r="0" b="0"/>
          <a:pathLst>
            <a:path>
              <a:moveTo>
                <a:pt x="4722363" y="867069"/>
              </a:moveTo>
              <a:arcTo wR="2727749" hR="2727749" stAng="19019381" swAng="230465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9F507-6F52-A742-A1F9-10814034F057}">
      <dsp:nvSpPr>
        <dsp:cNvPr id="0" name=""/>
        <dsp:cNvSpPr/>
      </dsp:nvSpPr>
      <dsp:spPr>
        <a:xfrm>
          <a:off x="6886675" y="4093501"/>
          <a:ext cx="3143249" cy="2043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>
              <a:latin typeface="Arial" panose="020B0604020202020204" pitchFamily="34" charset="0"/>
              <a:cs typeface="Arial" panose="020B0604020202020204" pitchFamily="34" charset="0"/>
            </a:rPr>
            <a:t>Palo johtui (tai paheni) sähköautosta</a:t>
          </a:r>
        </a:p>
      </dsp:txBody>
      <dsp:txXfrm>
        <a:off x="6986412" y="4193238"/>
        <a:ext cx="2943775" cy="1843638"/>
      </dsp:txXfrm>
    </dsp:sp>
    <dsp:sp modelId="{C2F3E2CA-B25B-0441-8ED3-11F5F4498928}">
      <dsp:nvSpPr>
        <dsp:cNvPr id="0" name=""/>
        <dsp:cNvSpPr/>
      </dsp:nvSpPr>
      <dsp:spPr>
        <a:xfrm>
          <a:off x="3368250" y="1023433"/>
          <a:ext cx="5455498" cy="5455498"/>
        </a:xfrm>
        <a:custGeom>
          <a:avLst/>
          <a:gdLst/>
          <a:ahLst/>
          <a:cxnLst/>
          <a:rect l="0" t="0" r="0" b="0"/>
          <a:pathLst>
            <a:path>
              <a:moveTo>
                <a:pt x="3566040" y="5323492"/>
              </a:moveTo>
              <a:arcTo wR="2727749" hR="2727749" stAng="4326133" swAng="21477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707ED-A1AB-7346-B298-2CD211C1F18D}">
      <dsp:nvSpPr>
        <dsp:cNvPr id="0" name=""/>
        <dsp:cNvSpPr/>
      </dsp:nvSpPr>
      <dsp:spPr>
        <a:xfrm>
          <a:off x="2162074" y="4093501"/>
          <a:ext cx="3143249" cy="2043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>
              <a:latin typeface="Arial" panose="020B0604020202020204" pitchFamily="34" charset="0"/>
              <a:cs typeface="Arial" panose="020B0604020202020204" pitchFamily="34" charset="0"/>
            </a:rPr>
            <a:t>Sähköautot ovat vaarallisia</a:t>
          </a:r>
        </a:p>
      </dsp:txBody>
      <dsp:txXfrm>
        <a:off x="2261811" y="4193238"/>
        <a:ext cx="2943775" cy="1843638"/>
      </dsp:txXfrm>
    </dsp:sp>
    <dsp:sp modelId="{5456B620-D580-6C46-AD69-1ECB20D1FF24}">
      <dsp:nvSpPr>
        <dsp:cNvPr id="0" name=""/>
        <dsp:cNvSpPr/>
      </dsp:nvSpPr>
      <dsp:spPr>
        <a:xfrm>
          <a:off x="3368250" y="1023433"/>
          <a:ext cx="5455498" cy="5455498"/>
        </a:xfrm>
        <a:custGeom>
          <a:avLst/>
          <a:gdLst/>
          <a:ahLst/>
          <a:cxnLst/>
          <a:rect l="0" t="0" r="0" b="0"/>
          <a:pathLst>
            <a:path>
              <a:moveTo>
                <a:pt x="8783" y="2509018"/>
              </a:moveTo>
              <a:arcTo wR="2727749" hR="2727749" stAng="11075959" swAng="230465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58C93-531D-6F4D-9014-84E32522BEBB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E1134-4413-214B-88C1-92AB568D68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531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en.wikipedia.org</a:t>
            </a:r>
            <a:r>
              <a:rPr lang="fi-FI" dirty="0"/>
              <a:t>/wiki/</a:t>
            </a:r>
            <a:r>
              <a:rPr lang="fi-FI" dirty="0" err="1"/>
              <a:t>Opel_Zafira</a:t>
            </a:r>
            <a:r>
              <a:rPr lang="fi-FI" dirty="0"/>
              <a:t>#/media/File:Opel_Zafira_B_Facelift_rear_20090923.jpg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409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RISE Kannesta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076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twitter.com</a:t>
            </a:r>
            <a:r>
              <a:rPr lang="fi-FI" dirty="0"/>
              <a:t>/</a:t>
            </a:r>
            <a:r>
              <a:rPr lang="fi-FI" dirty="0" err="1"/>
              <a:t>risalusofia</a:t>
            </a:r>
            <a:r>
              <a:rPr lang="fi-FI" dirty="0"/>
              <a:t>/status/1214805336286269441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978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twitter.com</a:t>
            </a:r>
            <a:r>
              <a:rPr lang="fi-FI" dirty="0"/>
              <a:t>/</a:t>
            </a:r>
            <a:r>
              <a:rPr lang="fi-FI" dirty="0" err="1"/>
              <a:t>TruthSlingerX</a:t>
            </a:r>
            <a:r>
              <a:rPr lang="fi-FI" dirty="0"/>
              <a:t>/status/1749427192814358556</a:t>
            </a:r>
          </a:p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metro.co.uk</a:t>
            </a:r>
            <a:r>
              <a:rPr lang="fi-FI" dirty="0"/>
              <a:t>/2020/06/26/woman-believed-husbands-claim-caught-chlamydia-face-mask-12908829/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7512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www.pelastusopisto.fi</a:t>
            </a:r>
            <a:r>
              <a:rPr lang="fi-FI" dirty="0"/>
              <a:t>/</a:t>
            </a:r>
            <a:r>
              <a:rPr lang="fi-FI" dirty="0" err="1"/>
              <a:t>wp-content</a:t>
            </a:r>
            <a:r>
              <a:rPr lang="fi-FI" dirty="0"/>
              <a:t>/</a:t>
            </a:r>
            <a:r>
              <a:rPr lang="fi-FI" dirty="0" err="1"/>
              <a:t>uploads</a:t>
            </a:r>
            <a:r>
              <a:rPr lang="fi-FI" dirty="0"/>
              <a:t>/2017/02/46329_f_liikennevalinepalo.pdf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185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Valtioneuvoston asetus talousjätevesien käsittelystä viemäriverkostojen ulkopuolisilla alueilla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12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Ks. myös: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www.youtube.com</a:t>
            </a:r>
            <a:r>
              <a:rPr lang="fi-FI" dirty="0"/>
              <a:t>/</a:t>
            </a:r>
            <a:r>
              <a:rPr lang="fi-FI" dirty="0" err="1"/>
              <a:t>watch?v</a:t>
            </a:r>
            <a:r>
              <a:rPr lang="fi-FI" dirty="0"/>
              <a:t>=-6juEM8UTsc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134-4413-214B-88C1-92AB568D6841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20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3FDB39-2705-4F36-B8EB-AA930C9B7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5AE6A78-1105-C99B-5FFC-642FBB96D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210F7B3-3419-5F99-6499-197DBFDB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945E81-B158-52BD-C0C6-AEECF63D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D08004-8E48-92A9-E71E-EE3B326A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647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F92475-B25E-059F-BA30-65F4225B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DAF4EDD-60C2-3B2E-F215-958A63F0B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74AA29-0622-C4BC-1B8C-458F539A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7587F4-D2D2-98F5-4D51-DD4F24B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2473D8-EDBE-044D-9E68-C3FA4848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31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498DAC6-0F6A-9435-5272-76B1363F6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B69EBCB-1F41-8D29-2A97-242C42635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25EEBD-CD36-8FBE-FFA2-9614928A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CA6F6C-1D77-BFE9-3DB0-B7F4FE96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8C8F948-BEBB-1A6F-2248-433CF255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8203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2">
            <a:extLst>
              <a:ext uri="{FF2B5EF4-FFF2-40B4-BE49-F238E27FC236}">
                <a16:creationId xmlns:a16="http://schemas.microsoft.com/office/drawing/2014/main" id="{E626D0DF-8355-4432-AA4C-96E060E00A9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0" y="1109185"/>
            <a:ext cx="121888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0E6764E0-1155-4964-AA49-B08EECF4B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36521"/>
            <a:ext cx="8458343" cy="9096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E701FF2-2217-42E5-B68E-50BA68C2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399" y="6483179"/>
            <a:ext cx="1143000" cy="238300"/>
          </a:xfrm>
        </p:spPr>
        <p:txBody>
          <a:bodyPr/>
          <a:lstStyle/>
          <a:p>
            <a:fld id="{295ED74B-FBB8-4915-A2E4-DFED24F9BE90}" type="datetime1">
              <a:rPr lang="fi-FI" smtClean="0"/>
              <a:t>8.2.2024</a:t>
            </a:fld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2BBB6A6-E100-4C11-9FE5-5CDD640A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1257" y="6483179"/>
            <a:ext cx="867032" cy="238300"/>
          </a:xfrm>
        </p:spPr>
        <p:txBody>
          <a:bodyPr/>
          <a:lstStyle/>
          <a:p>
            <a:fld id="{E5CB4DED-4670-4BBC-B227-79CDA6F296AC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26383B-A358-46FD-BB16-DC931D714E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429" y="1307453"/>
            <a:ext cx="10212860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9C3F32-46E0-4970-92DE-40BECE91A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3713" y="6464216"/>
            <a:ext cx="2441575" cy="276225"/>
          </a:xfrm>
        </p:spPr>
        <p:txBody>
          <a:bodyPr vert="horz" lIns="91440" tIns="45720" rIns="91440" bIns="45720" rtlCol="0" anchor="ctr"/>
          <a:lstStyle>
            <a:lvl1pPr marL="0" indent="0">
              <a:buNone/>
              <a:defRPr lang="en-GB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defTabSz="914034"/>
            <a:r>
              <a:rPr lang="en-GB" dirty="0" err="1"/>
              <a:t>Esittäjän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71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C29F98-C3E5-4393-A74A-E8B357BD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79CB11-A1E9-249B-FD01-F444AF01D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BAEEE8-7931-17A3-1707-9AA6463E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FB4527-FEAE-7953-A306-8C787B41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43489A0-7263-2DF9-6713-6B1AFF12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28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39BE2F-D00C-43AE-77CA-6A791D2A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70E5FD5-E23B-2465-8ABA-BBD85A4C6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037EE6-E409-658B-F28E-F07ECAC9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2D21D5-35F7-90E9-367A-64816915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1BB3DB-B0F7-6A0F-A112-4FC17E17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351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7C75D0-F07A-EE8A-543C-63FED9F6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2371CF-7156-734A-0B2B-64DBA1BD9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E981A04-235B-88BF-F338-D91DEEC8C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B0DB1F4-81C9-3545-ABE6-D1DF32EC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553893-84AB-20A3-60B8-A299152A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90BA0D1-5BC1-F89E-8260-B2169D0B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482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C5099C-0E19-49E1-A978-8920384B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3218E8-4D3E-A88F-6887-C734B4128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8937926-3BD1-6C4A-CB20-1A03450D4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98FCBD3-D90A-0D2F-A5D1-C48FD87ED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2BF79C8-B328-B8E7-EDAE-A43E0EAE3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17AD3D1-F3E2-1029-6ADC-62664231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B5B5EFF-1BFE-6EE0-B3E4-D8CA5890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63B22E6-4B07-4D60-6CCB-8B658347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00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F9871D-CA18-89D4-0FDB-44E6D314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009CAB-D8EA-506E-42DF-52D0317E3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817E75-05F2-2C09-2718-200888AB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710BB7-12CB-267A-F039-C4F6627B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894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2BF731-E13C-5F9D-3048-5DB3E062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1EB2E52-355B-1FB4-F77A-81409E4F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566913A-58E0-FEE2-1370-CFBC2D43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180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7F59A6-82D8-939A-7F09-94E355FD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5D01C-5B6F-C584-F233-9AEA79A7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91A33E5-BE7D-EB34-1DC6-3A58CD64F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1D8EDCB-B7A8-97AB-72A0-C2F14C4A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B020202-E012-C58A-BF67-E5148C31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9F982A-8736-8B9D-4951-329F79F4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6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25840D-F4C5-5D71-51A2-E8FA9353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0CE814F-FE0B-B435-1670-3BDA09FB7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F49F06-3C2D-EF1E-2FD3-E5290AA1F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A6C3971-6723-020B-7546-82BC0FDB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02B8-4E94-FE49-A421-186261324403}" type="datetimeFigureOut">
              <a:rPr lang="fi-FI" smtClean="0"/>
              <a:t>8.2.2024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40D0A59-BB56-5547-660A-DF6A05A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D62F58B-8AF8-9E8C-7CAB-59A14D41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80AF-30AD-4049-9777-FE22E2415C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12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1B414A3-B6A7-12C4-45AC-1BDD0123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E691400-310B-B6F3-BFD0-37B9AE530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1D01A19-8E50-760B-CACC-0D8DCF947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3602B8-4E94-FE49-A421-186261324403}" type="datetimeFigureOut">
              <a:rPr lang="fi-FI" smtClean="0"/>
              <a:pPr/>
              <a:t>8.2.2024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716319-DBC1-5DDF-CCC6-1905CF36F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EB33C3-CBC4-9CE4-2DC6-B7390C1C4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A280AF-30AD-4049-9777-FE22E2415CA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659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26B36B-6E5B-EED0-250F-83337D70D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92" y="1542492"/>
            <a:ext cx="11825416" cy="2387600"/>
          </a:xfrm>
        </p:spPr>
        <p:txBody>
          <a:bodyPr>
            <a:normAutofit fontScale="90000"/>
          </a:bodyPr>
          <a:lstStyle/>
          <a:p>
            <a:r>
              <a:rPr lang="fi-FI" dirty="0"/>
              <a:t>Entä jos se palaa parkkihallissa – liikenteen sähköistymisen vaikutukset turvallisuuteen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902B3D3-206F-8D8E-27A2-AEEA6FFC5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1454"/>
            <a:ext cx="9144000" cy="1655762"/>
          </a:xfrm>
        </p:spPr>
        <p:txBody>
          <a:bodyPr/>
          <a:lstStyle/>
          <a:p>
            <a:r>
              <a:rPr lang="fi-FI" dirty="0"/>
              <a:t>DI Vesa Linja-aho</a:t>
            </a:r>
            <a:br>
              <a:rPr lang="fi-FI" dirty="0"/>
            </a:br>
            <a:r>
              <a:rPr lang="fi-FI" dirty="0"/>
              <a:t>Sähköinsinöörit – SIL ry</a:t>
            </a:r>
          </a:p>
        </p:txBody>
      </p:sp>
    </p:spTree>
    <p:extLst>
      <p:ext uri="{BB962C8B-B14F-4D97-AF65-F5344CB8AC3E}">
        <p14:creationId xmlns:p14="http://schemas.microsoft.com/office/powerpoint/2010/main" val="426963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425A8DF-7D1F-A36C-ED20-A3E43177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434" y="0"/>
            <a:ext cx="759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60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6">
            <a:extLst>
              <a:ext uri="{FF2B5EF4-FFF2-40B4-BE49-F238E27FC236}">
                <a16:creationId xmlns:a16="http://schemas.microsoft.com/office/drawing/2014/main" id="{2A0F6136-0BBB-FB1A-4D2A-3AD55E03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9118"/>
            <a:ext cx="12189577" cy="48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4">
            <a:extLst>
              <a:ext uri="{FF2B5EF4-FFF2-40B4-BE49-F238E27FC236}">
                <a16:creationId xmlns:a16="http://schemas.microsoft.com/office/drawing/2014/main" id="{A9FB04E6-4AE2-406B-E022-3096610D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46" y="0"/>
            <a:ext cx="1110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9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ajo&#10;&#10;Kuvaus luotu automaattisesti, normaali luotettavuus">
            <a:extLst>
              <a:ext uri="{FF2B5EF4-FFF2-40B4-BE49-F238E27FC236}">
                <a16:creationId xmlns:a16="http://schemas.microsoft.com/office/drawing/2014/main" id="{8F0DD98B-6928-9344-AAF0-CFB0FFB8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93" y="0"/>
            <a:ext cx="1024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82A138C-8BF1-EE5A-CEC8-03981A236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415572"/>
            <a:ext cx="7772400" cy="244242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73CA40F-510D-75CF-4CEB-ECED8DB3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35" y="0"/>
            <a:ext cx="6839465" cy="237310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0FBABBB-3C56-2C41-7888-1F986F93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52535" cy="248060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06C7DB2-EB6E-678A-2906-2200D8CC3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946" y="2265171"/>
            <a:ext cx="6750054" cy="225833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48E857A-800B-9308-BB41-AC1FA8484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020" y="2511945"/>
            <a:ext cx="5546966" cy="10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ED9EF7-C812-6073-BB44-D0D34D7E5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AD00983-1AE6-1F0F-6071-36E3707BA7C4}"/>
              </a:ext>
            </a:extLst>
          </p:cNvPr>
          <p:cNvSpPr txBox="1"/>
          <p:nvPr/>
        </p:nvSpPr>
        <p:spPr>
          <a:xfrm>
            <a:off x="10505399" y="9885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75 km/h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Dekra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E135100-CB43-54E4-8A5F-B8A7930C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21" y="0"/>
            <a:ext cx="6146157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A2F0660-03CA-849C-DDE1-AFF491D2F2AB}"/>
              </a:ext>
            </a:extLst>
          </p:cNvPr>
          <p:cNvSpPr txBox="1"/>
          <p:nvPr/>
        </p:nvSpPr>
        <p:spPr>
          <a:xfrm>
            <a:off x="9322675" y="2659118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Tunnistatko automallin?</a:t>
            </a:r>
          </a:p>
        </p:txBody>
      </p:sp>
    </p:spTree>
    <p:extLst>
      <p:ext uri="{BB962C8B-B14F-4D97-AF65-F5344CB8AC3E}">
        <p14:creationId xmlns:p14="http://schemas.microsoft.com/office/powerpoint/2010/main" val="2092964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8A02F47-3C8F-E4C7-09A5-7DED89B31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37" y="1667873"/>
            <a:ext cx="10490525" cy="352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5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358F0A8-CBC9-5612-3AB2-433574678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6" y="2540577"/>
            <a:ext cx="12206156" cy="17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ECA5B31-DA74-D12E-DDDE-993453E5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29249"/>
            <a:ext cx="12229039" cy="20574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AEB628A-7A60-7455-87B9-BA044A8B93C2}"/>
              </a:ext>
            </a:extLst>
          </p:cNvPr>
          <p:cNvSpPr txBox="1"/>
          <p:nvPr/>
        </p:nvSpPr>
        <p:spPr>
          <a:xfrm>
            <a:off x="0" y="268759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sammui vaikka oli ranskalainen</a:t>
            </a:r>
          </a:p>
        </p:txBody>
      </p:sp>
    </p:spTree>
    <p:extLst>
      <p:ext uri="{BB962C8B-B14F-4D97-AF65-F5344CB8AC3E}">
        <p14:creationId xmlns:p14="http://schemas.microsoft.com/office/powerpoint/2010/main" val="38969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Rear view (2009–2014)">
            <a:extLst>
              <a:ext uri="{FF2B5EF4-FFF2-40B4-BE49-F238E27FC236}">
                <a16:creationId xmlns:a16="http://schemas.microsoft.com/office/drawing/2014/main" id="{F50A6D64-3212-6616-8AB7-3244B9A5F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05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CB3D94D3-96F6-14EE-E209-901884441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433532"/>
              </p:ext>
            </p:extLst>
          </p:nvPr>
        </p:nvGraphicFramePr>
        <p:xfrm>
          <a:off x="1631091" y="0"/>
          <a:ext cx="8674443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4346">
                  <a:extLst>
                    <a:ext uri="{9D8B030D-6E8A-4147-A177-3AD203B41FA5}">
                      <a16:colId xmlns:a16="http://schemas.microsoft.com/office/drawing/2014/main" val="1280491911"/>
                    </a:ext>
                  </a:extLst>
                </a:gridCol>
                <a:gridCol w="1748685">
                  <a:extLst>
                    <a:ext uri="{9D8B030D-6E8A-4147-A177-3AD203B41FA5}">
                      <a16:colId xmlns:a16="http://schemas.microsoft.com/office/drawing/2014/main" val="1650761116"/>
                    </a:ext>
                  </a:extLst>
                </a:gridCol>
                <a:gridCol w="1896996">
                  <a:extLst>
                    <a:ext uri="{9D8B030D-6E8A-4147-A177-3AD203B41FA5}">
                      <a16:colId xmlns:a16="http://schemas.microsoft.com/office/drawing/2014/main" val="506789096"/>
                    </a:ext>
                  </a:extLst>
                </a:gridCol>
                <a:gridCol w="1198555">
                  <a:extLst>
                    <a:ext uri="{9D8B030D-6E8A-4147-A177-3AD203B41FA5}">
                      <a16:colId xmlns:a16="http://schemas.microsoft.com/office/drawing/2014/main" val="3238904622"/>
                    </a:ext>
                  </a:extLst>
                </a:gridCol>
                <a:gridCol w="1465861">
                  <a:extLst>
                    <a:ext uri="{9D8B030D-6E8A-4147-A177-3AD203B41FA5}">
                      <a16:colId xmlns:a16="http://schemas.microsoft.com/office/drawing/2014/main" val="3696050419"/>
                    </a:ext>
                  </a:extLst>
                </a:gridCol>
              </a:tblGrid>
              <a:tr h="602349"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Vuosi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Henkilöauto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Pakettiauto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noProof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Kuorma-auto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Bussi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2506237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1 303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19255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1 320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fi-FI" sz="1600" noProof="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4993127"/>
                  </a:ext>
                </a:extLst>
              </a:tr>
              <a:tr h="533330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1 242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032858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1 296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194808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1 275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4599051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1 239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3617578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1 214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4614477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1 174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9249879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Tulipaloja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10 063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1212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1809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726301"/>
                  </a:ext>
                </a:extLst>
              </a:tr>
              <a:tr h="501958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Vuosikeskiarvo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091729"/>
                  </a:ext>
                </a:extLst>
              </a:tr>
              <a:tr h="602349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Autoja (2019)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2 720 307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330 671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95 141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12 577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1492827"/>
                  </a:ext>
                </a:extLst>
              </a:tr>
              <a:tr h="602349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Tulipaloa per 10000 ajoneuvoa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35.3</a:t>
                      </a:r>
                      <a:endParaRPr lang="fi-FI" sz="1600" noProof="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5744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6671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771B215B-1AD9-8731-1D53-F35AA8E52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72212"/>
              </p:ext>
            </p:extLst>
          </p:nvPr>
        </p:nvGraphicFramePr>
        <p:xfrm>
          <a:off x="1655804" y="0"/>
          <a:ext cx="8365525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702">
                  <a:extLst>
                    <a:ext uri="{9D8B030D-6E8A-4147-A177-3AD203B41FA5}">
                      <a16:colId xmlns:a16="http://schemas.microsoft.com/office/drawing/2014/main" val="2190636300"/>
                    </a:ext>
                  </a:extLst>
                </a:gridCol>
                <a:gridCol w="1096254">
                  <a:extLst>
                    <a:ext uri="{9D8B030D-6E8A-4147-A177-3AD203B41FA5}">
                      <a16:colId xmlns:a16="http://schemas.microsoft.com/office/drawing/2014/main" val="1268808447"/>
                    </a:ext>
                  </a:extLst>
                </a:gridCol>
                <a:gridCol w="1507494">
                  <a:extLst>
                    <a:ext uri="{9D8B030D-6E8A-4147-A177-3AD203B41FA5}">
                      <a16:colId xmlns:a16="http://schemas.microsoft.com/office/drawing/2014/main" val="3432414931"/>
                    </a:ext>
                  </a:extLst>
                </a:gridCol>
                <a:gridCol w="1699688">
                  <a:extLst>
                    <a:ext uri="{9D8B030D-6E8A-4147-A177-3AD203B41FA5}">
                      <a16:colId xmlns:a16="http://schemas.microsoft.com/office/drawing/2014/main" val="4183602492"/>
                    </a:ext>
                  </a:extLst>
                </a:gridCol>
                <a:gridCol w="1377144">
                  <a:extLst>
                    <a:ext uri="{9D8B030D-6E8A-4147-A177-3AD203B41FA5}">
                      <a16:colId xmlns:a16="http://schemas.microsoft.com/office/drawing/2014/main" val="1152613919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646505828"/>
                    </a:ext>
                  </a:extLst>
                </a:gridCol>
              </a:tblGrid>
              <a:tr h="614149"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Vuosi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Paloja yhteensä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Täyssähkö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noProof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Lataushybridi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Hybridi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Muu</a:t>
                      </a:r>
                      <a:endParaRPr lang="fi-FI" sz="1600" b="1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050610"/>
                  </a:ext>
                </a:extLst>
              </a:tr>
              <a:tr h="921224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(614)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(1017)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(14055)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(hybridibussi)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9297460"/>
                  </a:ext>
                </a:extLst>
              </a:tr>
              <a:tr h="1535372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(844)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(2437)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(19250)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(konttilukki)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1679541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(1449)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(5719)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(28519)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fi-FI" sz="1600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1876915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(2404)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(13095)</a:t>
                      </a:r>
                      <a:endParaRPr lang="fi-FI" sz="1600" noProof="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(41696)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fi-FI" sz="1600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436362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(4661)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(24704)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(58632)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fi-FI" sz="1600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171333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(9697)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(45621)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(77357)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758464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(22921)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(76990)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(105465)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5115370"/>
                  </a:ext>
                </a:extLst>
              </a:tr>
              <a:tr h="614149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(44889)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(104039)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(131174)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007958"/>
                  </a:ext>
                </a:extLst>
              </a:tr>
              <a:tr h="614149"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(83765)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(135090)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(152338)</a:t>
                      </a:r>
                      <a:endParaRPr lang="fi-FI" sz="1600" noProof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6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bussia</a:t>
                      </a:r>
                      <a:endParaRPr lang="fi-FI" sz="1600" noProof="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937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42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CE88B5C-1817-1605-277E-74DE97786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576" y="0"/>
            <a:ext cx="678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19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3DB1CED-D584-C0AF-C55F-B4BD9760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5792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4E6337A-1607-0018-8EB6-D012CC691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11" y="0"/>
            <a:ext cx="509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21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266A373-04FD-55D0-1D0C-3FDE3716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745525" cy="373291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96DCBDE-74F2-5758-2C77-E83B5C47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964" y="0"/>
            <a:ext cx="5117757" cy="4405413"/>
          </a:xfrm>
          <a:prstGeom prst="rect">
            <a:avLst/>
          </a:prstGeom>
        </p:spPr>
      </p:pic>
      <p:pic>
        <p:nvPicPr>
          <p:cNvPr id="6" name="Sisällön paikkamerkki 4">
            <a:extLst>
              <a:ext uri="{FF2B5EF4-FFF2-40B4-BE49-F238E27FC236}">
                <a16:creationId xmlns:a16="http://schemas.microsoft.com/office/drawing/2014/main" id="{0C18509E-4B9A-57A6-1A59-28C2B1C67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05" b="17858"/>
          <a:stretch/>
        </p:blipFill>
        <p:spPr>
          <a:xfrm>
            <a:off x="8725721" y="0"/>
            <a:ext cx="3466279" cy="5675113"/>
          </a:xfrm>
          <a:prstGeom prst="rect">
            <a:avLst/>
          </a:prstGeom>
        </p:spPr>
      </p:pic>
      <p:pic>
        <p:nvPicPr>
          <p:cNvPr id="4" name="Picture 2" descr="pelastuslaitos">
            <a:extLst>
              <a:ext uri="{FF2B5EF4-FFF2-40B4-BE49-F238E27FC236}">
                <a16:creationId xmlns:a16="http://schemas.microsoft.com/office/drawing/2014/main" id="{B02DBBE0-1D1B-CE7C-700B-C8DAAE817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914"/>
            <a:ext cx="5599335" cy="31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BBB040B6-661E-235C-9291-6562BE1D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35" y="4172593"/>
            <a:ext cx="1738677" cy="26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82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5C9D24-82F1-2AC0-DB4C-A70A1E6C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Täyssähköautojen palot 2015–2023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65BC44-790E-DB7D-B9B8-360E317CA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9 tapausta</a:t>
            </a:r>
          </a:p>
          <a:p>
            <a:r>
              <a:rPr lang="fi-FI" dirty="0"/>
              <a:t>Näistä 2 oli </a:t>
            </a:r>
            <a:r>
              <a:rPr lang="fi-FI" dirty="0" err="1"/>
              <a:t>Tesloja</a:t>
            </a:r>
            <a:r>
              <a:rPr lang="fi-FI" dirty="0"/>
              <a:t> joista kärähti ilmalämpöpumppu, ei paloa</a:t>
            </a:r>
          </a:p>
          <a:p>
            <a:r>
              <a:rPr lang="fi-FI" dirty="0"/>
              <a:t>Lopuista 7:stä 2 johtui ulkoisesta syttymissyystä (rakennuspalo tai tuhopoltto)</a:t>
            </a:r>
          </a:p>
          <a:p>
            <a:r>
              <a:rPr lang="fi-FI" dirty="0"/>
              <a:t>Jäljelle jää viisi:</a:t>
            </a:r>
          </a:p>
          <a:p>
            <a:pPr lvl="1"/>
            <a:r>
              <a:rPr lang="fi-FI" dirty="0"/>
              <a:t>2023 Ulosajettu Leaf – akkupalo</a:t>
            </a:r>
          </a:p>
          <a:p>
            <a:pPr lvl="1"/>
            <a:r>
              <a:rPr lang="fi-FI" dirty="0"/>
              <a:t>2023 Parkkihallissa räjähtänyt ja myöhemmin palanut </a:t>
            </a:r>
            <a:r>
              <a:rPr lang="fi-FI" dirty="0" err="1"/>
              <a:t>ID.Buzz</a:t>
            </a:r>
            <a:endParaRPr lang="fi-FI" dirty="0"/>
          </a:p>
          <a:p>
            <a:pPr lvl="1"/>
            <a:r>
              <a:rPr lang="fi-FI" dirty="0"/>
              <a:t>2023 Kia EV6, taajuusmuuttaja kärähti, ei akkupalo</a:t>
            </a:r>
          </a:p>
          <a:p>
            <a:pPr lvl="1"/>
            <a:r>
              <a:rPr lang="fi-FI" dirty="0"/>
              <a:t>2019 Hyundai Kona Lahdessa</a:t>
            </a:r>
          </a:p>
          <a:p>
            <a:pPr lvl="1"/>
            <a:r>
              <a:rPr lang="fi-FI" dirty="0"/>
              <a:t>2018 </a:t>
            </a:r>
            <a:r>
              <a:rPr lang="fi-FI" dirty="0" err="1"/>
              <a:t>Think</a:t>
            </a:r>
            <a:r>
              <a:rPr lang="fi-FI" dirty="0"/>
              <a:t> City</a:t>
            </a:r>
          </a:p>
          <a:p>
            <a:r>
              <a:rPr lang="fi-FI" dirty="0"/>
              <a:t>Myös: 2009 Fiat </a:t>
            </a:r>
            <a:r>
              <a:rPr lang="fi-FI" dirty="0" err="1"/>
              <a:t>Doblo</a:t>
            </a:r>
            <a:r>
              <a:rPr lang="fi-FI" dirty="0"/>
              <a:t> (”Sähkötaksi tulee – sähkötaksi menee”)</a:t>
            </a:r>
          </a:p>
        </p:txBody>
      </p:sp>
    </p:spTree>
    <p:extLst>
      <p:ext uri="{BB962C8B-B14F-4D97-AF65-F5344CB8AC3E}">
        <p14:creationId xmlns:p14="http://schemas.microsoft.com/office/powerpoint/2010/main" val="2787961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D2293A7-EF5F-0375-2E1A-BE4E865C5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269" y="0"/>
            <a:ext cx="650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6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C7E6AE6-8539-75F7-F4FE-61C2C4DF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9721"/>
            <a:ext cx="12185075" cy="32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5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CDF40D8-1BF8-5B9F-E3AC-C332C334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384" y="1993643"/>
            <a:ext cx="8801231" cy="287071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8F86EA2-295B-9A67-72CA-21B42ACD6E8C}"/>
              </a:ext>
            </a:extLst>
          </p:cNvPr>
          <p:cNvSpPr txBox="1"/>
          <p:nvPr/>
        </p:nvSpPr>
        <p:spPr>
          <a:xfrm>
            <a:off x="1695384" y="162431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13.6.2023</a:t>
            </a:r>
          </a:p>
        </p:txBody>
      </p:sp>
    </p:spTree>
    <p:extLst>
      <p:ext uri="{BB962C8B-B14F-4D97-AF65-F5344CB8AC3E}">
        <p14:creationId xmlns:p14="http://schemas.microsoft.com/office/powerpoint/2010/main" val="20802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580CE4-84CD-92BD-FA8C-066B096D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paloturvallisuus kuntoon = sähköautojen paloturvallisuus kuntoon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F9389A-C376-6F6C-E017-7E4F0A52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Paloilmoitinjärjestelmä ja sprinklerijärjestelmä tarvittaessa</a:t>
            </a:r>
          </a:p>
          <a:p>
            <a:r>
              <a:rPr lang="fi-FI" dirty="0"/>
              <a:t>Palovaroitinjärjestelmä</a:t>
            </a:r>
          </a:p>
          <a:p>
            <a:r>
              <a:rPr lang="fi-FI" dirty="0"/>
              <a:t>Toimiva savunpoisto</a:t>
            </a:r>
          </a:p>
          <a:p>
            <a:r>
              <a:rPr lang="fi-FI" dirty="0"/>
              <a:t>Sammutusveden saatavuus</a:t>
            </a:r>
          </a:p>
          <a:p>
            <a:r>
              <a:rPr lang="fi-FI" dirty="0"/>
              <a:t>Palokatkot</a:t>
            </a:r>
          </a:p>
          <a:p>
            <a:r>
              <a:rPr lang="fi-FI" dirty="0"/>
              <a:t>Henkilökunnan koulutus</a:t>
            </a:r>
          </a:p>
          <a:p>
            <a:r>
              <a:rPr lang="fi-FI" dirty="0"/>
              <a:t>Keskitetty syötön katkaisu niin, että ilkivalta ei ole helppoa</a:t>
            </a:r>
          </a:p>
        </p:txBody>
      </p:sp>
    </p:spTree>
    <p:extLst>
      <p:ext uri="{BB962C8B-B14F-4D97-AF65-F5344CB8AC3E}">
        <p14:creationId xmlns:p14="http://schemas.microsoft.com/office/powerpoint/2010/main" val="130456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A3D8525-4330-5480-8224-C3772B62E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4" b="206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7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9B8E710-8FFB-EF83-3635-E15772B2E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16402"/>
            <a:ext cx="7772400" cy="221931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D9C0E68-6ED5-04F9-41D9-FF93EC410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821" y="3429000"/>
            <a:ext cx="7772400" cy="26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20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AAE9DC-E72E-AA3F-9172-0E980E31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Sähköautopalo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7C4F0D-631C-6EB6-F001-83F09FD8CB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Tarvitaan paljon vettä</a:t>
            </a:r>
          </a:p>
          <a:p>
            <a:r>
              <a:rPr lang="fi-FI" dirty="0"/>
              <a:t>Voi syttyä uudelleen</a:t>
            </a:r>
          </a:p>
          <a:p>
            <a:r>
              <a:rPr lang="fi-FI" dirty="0"/>
              <a:t>Palokaasut jonkin verran myrkyllisempiä kuin perinteisessä autopalossa ja savunmuodostus runsasta</a:t>
            </a:r>
          </a:p>
          <a:p>
            <a:r>
              <a:rPr lang="fi-FI" dirty="0"/>
              <a:t>Sammutusjätevedet voivat olla jopa puhtaampia</a:t>
            </a:r>
          </a:p>
        </p:txBody>
      </p:sp>
      <p:pic>
        <p:nvPicPr>
          <p:cNvPr id="5" name="Sisällön paikkamerkki 5">
            <a:extLst>
              <a:ext uri="{FF2B5EF4-FFF2-40B4-BE49-F238E27FC236}">
                <a16:creationId xmlns:a16="http://schemas.microsoft.com/office/drawing/2014/main" id="{80292665-85C7-AD1D-4155-40632517DE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7139126" y="0"/>
            <a:ext cx="505287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113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F7A9D1C-B166-E84A-5D50-983660D0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281"/>
            <a:ext cx="12187535" cy="54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2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EAF56-6CB8-6472-7C9D-2B8A69A9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Vanhan pysäköintilaitoksen (esimerkiksi kerrostalon kellarikerroksessa) paloturvallisuus on kehno, olipa siellä sähköautoja tai ei – se on rakennettu aikansa määräysten mukaisesti, ja nykyautot ovat suurempia, leveämpiä ja niissä on enemmän palavaa materiaalia kuin vaikkapa 1970-luvun autoissa</a:t>
            </a:r>
          </a:p>
        </p:txBody>
      </p:sp>
    </p:spTree>
    <p:extLst>
      <p:ext uri="{BB962C8B-B14F-4D97-AF65-F5344CB8AC3E}">
        <p14:creationId xmlns:p14="http://schemas.microsoft.com/office/powerpoint/2010/main" val="2227198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3BEE107-07F0-E4D7-BF31-322EE3C12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2518" cy="412369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8EA3CD4-A472-B8B9-0197-46D092AB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518" y="2550160"/>
            <a:ext cx="6532278" cy="429387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E723710-592E-69A0-3BF2-86175BF2DB7A}"/>
              </a:ext>
            </a:extLst>
          </p:cNvPr>
          <p:cNvSpPr txBox="1"/>
          <p:nvPr/>
        </p:nvSpPr>
        <p:spPr>
          <a:xfrm>
            <a:off x="5826892" y="721082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Boehmer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2021: Fire Hazard Analysis of Modern Vehicles in Parking Facilities</a:t>
            </a:r>
          </a:p>
        </p:txBody>
      </p:sp>
    </p:spTree>
    <p:extLst>
      <p:ext uri="{BB962C8B-B14F-4D97-AF65-F5344CB8AC3E}">
        <p14:creationId xmlns:p14="http://schemas.microsoft.com/office/powerpoint/2010/main" val="3929087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02DC610-71F5-AD62-A2D0-1E17CA7BE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29504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2C6E561-42DB-BB31-7E3F-066030A60FDE}"/>
              </a:ext>
            </a:extLst>
          </p:cNvPr>
          <p:cNvSpPr txBox="1"/>
          <p:nvPr/>
        </p:nvSpPr>
        <p:spPr>
          <a:xfrm>
            <a:off x="6573795" y="1843950"/>
            <a:ext cx="520366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Työn huolellisen</a:t>
            </a: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laadun merkitystä</a:t>
            </a: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ei voi alleviivata</a:t>
            </a:r>
          </a:p>
          <a:p>
            <a:r>
              <a:rPr lang="fi-FI" sz="5000" dirty="0">
                <a:latin typeface="Arial" panose="020B0604020202020204" pitchFamily="34" charset="0"/>
                <a:cs typeface="Arial" panose="020B0604020202020204" pitchFamily="34" charset="0"/>
              </a:rPr>
              <a:t>liikaa!</a:t>
            </a:r>
          </a:p>
        </p:txBody>
      </p:sp>
    </p:spTree>
    <p:extLst>
      <p:ext uri="{BB962C8B-B14F-4D97-AF65-F5344CB8AC3E}">
        <p14:creationId xmlns:p14="http://schemas.microsoft.com/office/powerpoint/2010/main" val="3182589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9284721-D95F-EC6C-66BE-E1FA3CD9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0"/>
            <a:ext cx="5137150" cy="68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11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F0889F-0A02-0D47-866A-E4BE5A83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Esimerkki Ruotsista ja Norjasta (2018)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785D7A-F3A4-7249-92D6-EBA019DF1A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Jatkojohdot on mainittu SESKOn lataussuosituksessa jo pitkään, kuvassa olevan tapauksen jälkeen lisättiin ”kellokytkimet, energiamittarit tai vastaavat”</a:t>
            </a:r>
          </a:p>
          <a:p>
            <a:r>
              <a:rPr lang="fi-FI" dirty="0"/>
              <a:t>16 A ottava kaapeli</a:t>
            </a:r>
            <a:br>
              <a:rPr lang="fi-FI" dirty="0"/>
            </a:br>
            <a:r>
              <a:rPr lang="fi-FI" dirty="0"/>
              <a:t>lämpötila-anturilla</a:t>
            </a:r>
            <a:br>
              <a:rPr lang="fi-FI" dirty="0"/>
            </a:br>
            <a:r>
              <a:rPr lang="fi-FI" dirty="0"/>
              <a:t>+ väliin halpa ajastin</a:t>
            </a:r>
            <a:br>
              <a:rPr lang="fi-FI" dirty="0"/>
            </a:br>
            <a:r>
              <a:rPr lang="fi-FI" dirty="0"/>
              <a:t>= katastrofi</a:t>
            </a:r>
          </a:p>
          <a:p>
            <a:pPr lvl="1"/>
            <a:r>
              <a:rPr lang="fi-FI" dirty="0"/>
              <a:t>Palo voi lähteä liikkeelle myös</a:t>
            </a:r>
            <a:br>
              <a:rPr lang="fi-FI" dirty="0"/>
            </a:br>
            <a:r>
              <a:rPr lang="fi-FI" dirty="0"/>
              <a:t>jakorasian vanhoista</a:t>
            </a:r>
            <a:br>
              <a:rPr lang="fi-FI" dirty="0"/>
            </a:br>
            <a:r>
              <a:rPr lang="fi-FI" dirty="0"/>
              <a:t>huppuliitinliitoksista ja vastaavista</a:t>
            </a:r>
            <a:br>
              <a:rPr lang="fi-FI" dirty="0"/>
            </a:br>
            <a:r>
              <a:rPr lang="fi-FI" dirty="0"/>
              <a:t>epäjatkuvuuskohdista</a:t>
            </a:r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C418AF-8629-4891-9D6B-11A54CECB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905E8A-9F22-8348-8A30-71B3BED8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41" y="2112565"/>
            <a:ext cx="5926667" cy="3945467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3E1535C0-E0FB-EC49-B8C0-55D5363C34E6}"/>
              </a:ext>
            </a:extLst>
          </p:cNvPr>
          <p:cNvSpPr/>
          <p:nvPr/>
        </p:nvSpPr>
        <p:spPr>
          <a:xfrm>
            <a:off x="169333" y="6202157"/>
            <a:ext cx="6096000" cy="5025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333" dirty="0" err="1"/>
              <a:t>https</a:t>
            </a:r>
            <a:r>
              <a:rPr lang="fi-FI" sz="1333" dirty="0"/>
              <a:t>://</a:t>
            </a:r>
            <a:r>
              <a:rPr lang="fi-FI" sz="1333" dirty="0" err="1"/>
              <a:t>www.elinstallatoren.se</a:t>
            </a:r>
            <a:r>
              <a:rPr lang="fi-FI" sz="1333" dirty="0"/>
              <a:t>/</a:t>
            </a:r>
            <a:r>
              <a:rPr lang="fi-FI" sz="1333" dirty="0" err="1"/>
              <a:t>innehall</a:t>
            </a:r>
            <a:r>
              <a:rPr lang="fi-FI" sz="1333" dirty="0"/>
              <a:t>/</a:t>
            </a:r>
            <a:r>
              <a:rPr lang="fi-FI" sz="1333" dirty="0" err="1"/>
              <a:t>nyheter</a:t>
            </a:r>
            <a:r>
              <a:rPr lang="fi-FI" sz="1333" dirty="0"/>
              <a:t>/2018/</a:t>
            </a:r>
            <a:r>
              <a:rPr lang="fi-FI" sz="1333" dirty="0" err="1"/>
              <a:t>oktober</a:t>
            </a:r>
            <a:r>
              <a:rPr lang="fi-FI" sz="1333" dirty="0"/>
              <a:t>/</a:t>
            </a:r>
            <a:r>
              <a:rPr lang="fi-FI" sz="1333" dirty="0" err="1"/>
              <a:t>har-ar-elfelen-bakom-den-odesdigra-elbilsladdningen</a:t>
            </a:r>
            <a:r>
              <a:rPr lang="fi-FI" sz="1333" dirty="0"/>
              <a:t>/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022F5E2-EE5D-AD40-8895-983F23035FE5}"/>
              </a:ext>
            </a:extLst>
          </p:cNvPr>
          <p:cNvSpPr/>
          <p:nvPr/>
        </p:nvSpPr>
        <p:spPr>
          <a:xfrm>
            <a:off x="169333" y="5760578"/>
            <a:ext cx="6096000" cy="2974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333" dirty="0" err="1"/>
              <a:t>https</a:t>
            </a:r>
            <a:r>
              <a:rPr lang="fi-FI" sz="1333" dirty="0"/>
              <a:t>://</a:t>
            </a:r>
            <a:r>
              <a:rPr lang="fi-FI" sz="1333" dirty="0" err="1"/>
              <a:t>www.svt.se</a:t>
            </a:r>
            <a:r>
              <a:rPr lang="fi-FI" sz="1333" dirty="0"/>
              <a:t>/</a:t>
            </a:r>
            <a:r>
              <a:rPr lang="fi-FI" sz="1333" dirty="0" err="1"/>
              <a:t>nyheter</a:t>
            </a:r>
            <a:r>
              <a:rPr lang="fi-FI" sz="1333" dirty="0"/>
              <a:t>/</a:t>
            </a:r>
            <a:r>
              <a:rPr lang="fi-FI" sz="1333" dirty="0" err="1"/>
              <a:t>lokalt</a:t>
            </a:r>
            <a:r>
              <a:rPr lang="fi-FI" sz="1333" dirty="0"/>
              <a:t>/</a:t>
            </a:r>
            <a:r>
              <a:rPr lang="fi-FI" sz="1333" dirty="0" err="1"/>
              <a:t>varmland</a:t>
            </a:r>
            <a:r>
              <a:rPr lang="fi-FI" sz="1333" dirty="0"/>
              <a:t>/</a:t>
            </a:r>
            <a:r>
              <a:rPr lang="fi-FI" sz="1333" dirty="0" err="1"/>
              <a:t>haftig</a:t>
            </a:r>
            <a:r>
              <a:rPr lang="fi-FI" sz="1333" dirty="0"/>
              <a:t>-</a:t>
            </a:r>
            <a:r>
              <a:rPr lang="fi-FI" sz="1333" dirty="0" err="1"/>
              <a:t>villabrand</a:t>
            </a:r>
            <a:r>
              <a:rPr lang="fi-FI" sz="1333" dirty="0"/>
              <a:t>-i-</a:t>
            </a:r>
            <a:r>
              <a:rPr lang="fi-FI" sz="1333" dirty="0" err="1"/>
              <a:t>sunne</a:t>
            </a:r>
            <a:endParaRPr lang="fi-FI" sz="1333" dirty="0"/>
          </a:p>
        </p:txBody>
      </p:sp>
    </p:spTree>
    <p:extLst>
      <p:ext uri="{BB962C8B-B14F-4D97-AF65-F5344CB8AC3E}">
        <p14:creationId xmlns:p14="http://schemas.microsoft.com/office/powerpoint/2010/main" val="2496430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EF8EC2-DEAF-1F45-A5EE-0A0810F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ED9B6D2-FE0A-0440-AD08-2AFE58F3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D74B-FBB8-4915-A2E4-DFED24F9BE90}" type="datetime1">
              <a:rPr lang="fi-FI" smtClean="0"/>
              <a:t>8.2.2024</a:t>
            </a:fld>
            <a:endParaRPr lang="en-GB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FB136AF-A58F-C946-941D-E12840724D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6" name="Picture 4" descr="Den røde ringen markerer hvor skjøteledningen (bildet til høyre i midten) hang da den ble brukt til å lade elbilen. Da politiet undersøkte denne skjøteledingen etter garasjebrannen, oppdaget de et lite hull (bildet øverst til høyre). De så videre at den ene lederen i ledningen manglet seks millimeter (bildet nederst til høyre). Det hadde oppstått en såkalt stående serielysbue, som deretter antente omkringliggende materiale i garasjen, konkluderer politiet. ">
            <a:extLst>
              <a:ext uri="{FF2B5EF4-FFF2-40B4-BE49-F238E27FC236}">
                <a16:creationId xmlns:a16="http://schemas.microsoft.com/office/drawing/2014/main" id="{F18E5029-77CF-2744-9551-8689CC027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88557" cy="67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0B382319-5F0D-AD44-9864-8F4764684C03}"/>
              </a:ext>
            </a:extLst>
          </p:cNvPr>
          <p:cNvSpPr/>
          <p:nvPr/>
        </p:nvSpPr>
        <p:spPr>
          <a:xfrm>
            <a:off x="0" y="6417662"/>
            <a:ext cx="11988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https</a:t>
            </a:r>
            <a:r>
              <a:rPr lang="fi-FI" dirty="0">
                <a:solidFill>
                  <a:schemeClr val="bg1"/>
                </a:solidFill>
              </a:rPr>
              <a:t>://</a:t>
            </a:r>
            <a:r>
              <a:rPr lang="fi-FI" dirty="0" err="1">
                <a:solidFill>
                  <a:schemeClr val="bg1"/>
                </a:solidFill>
              </a:rPr>
              <a:t>www.adressa.no</a:t>
            </a:r>
            <a:r>
              <a:rPr lang="fi-FI" dirty="0">
                <a:solidFill>
                  <a:schemeClr val="bg1"/>
                </a:solidFill>
              </a:rPr>
              <a:t>/</a:t>
            </a:r>
            <a:r>
              <a:rPr lang="fi-FI" dirty="0" err="1">
                <a:solidFill>
                  <a:schemeClr val="bg1"/>
                </a:solidFill>
              </a:rPr>
              <a:t>pluss</a:t>
            </a:r>
            <a:r>
              <a:rPr lang="fi-FI" dirty="0">
                <a:solidFill>
                  <a:schemeClr val="bg1"/>
                </a:solidFill>
              </a:rPr>
              <a:t>/</a:t>
            </a:r>
            <a:r>
              <a:rPr lang="fi-FI" dirty="0" err="1">
                <a:solidFill>
                  <a:schemeClr val="bg1"/>
                </a:solidFill>
              </a:rPr>
              <a:t>nyheter</a:t>
            </a:r>
            <a:r>
              <a:rPr lang="fi-FI" dirty="0">
                <a:solidFill>
                  <a:schemeClr val="bg1"/>
                </a:solidFill>
              </a:rPr>
              <a:t>/2018/12/14/Slik-kan-det-gå-om-du-lader-elbilen-i-vanlig-stikkontakt-18062504.ece</a:t>
            </a:r>
          </a:p>
        </p:txBody>
      </p:sp>
    </p:spTree>
    <p:extLst>
      <p:ext uri="{BB962C8B-B14F-4D97-AF65-F5344CB8AC3E}">
        <p14:creationId xmlns:p14="http://schemas.microsoft.com/office/powerpoint/2010/main" val="427288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EF3DB3A-B114-3679-6580-F2E2C492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67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9D475C4-1593-FAF9-45A3-AA9D4AC2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2F0DE93-83E8-04FF-B5F3-90932226FF31}"/>
              </a:ext>
            </a:extLst>
          </p:cNvPr>
          <p:cNvSpPr txBox="1"/>
          <p:nvPr/>
        </p:nvSpPr>
        <p:spPr>
          <a:xfrm>
            <a:off x="10814700" y="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Kuva: RISE</a:t>
            </a:r>
          </a:p>
        </p:txBody>
      </p:sp>
    </p:spTree>
    <p:extLst>
      <p:ext uri="{BB962C8B-B14F-4D97-AF65-F5344CB8AC3E}">
        <p14:creationId xmlns:p14="http://schemas.microsoft.com/office/powerpoint/2010/main" val="1769302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E0C4DC1-F1C9-0202-0882-7600460A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79" y="832104"/>
            <a:ext cx="11165642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28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B1BAA2-35B0-AC9B-3837-40E9C848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pitäisi jäädä käteen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EF32C6-DB55-7519-5827-B16785124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Litiumioniakkupalo sammuu vedellä – vettä vain tarvitaan paljon</a:t>
            </a:r>
          </a:p>
          <a:p>
            <a:r>
              <a:rPr lang="fi-FI" dirty="0"/>
              <a:t>Auton upottaminen veteen on jälkihoitotapa, ei sammutustapa</a:t>
            </a:r>
          </a:p>
          <a:p>
            <a:pPr lvl="1"/>
            <a:r>
              <a:rPr lang="fi-FI" dirty="0"/>
              <a:t>Palokunta pärjää perusvälineillä, kunhan heidät on koulutettu sähköautopalojen käsittelyyn</a:t>
            </a:r>
          </a:p>
          <a:p>
            <a:r>
              <a:rPr lang="fi-FI" dirty="0"/>
              <a:t>Olennaista sähköurakoitsijan näkökulmasta on latausjärjestelmän huolellinen työn jälki</a:t>
            </a:r>
          </a:p>
          <a:p>
            <a:pPr lvl="1"/>
            <a:r>
              <a:rPr lang="fi-FI" dirty="0"/>
              <a:t>Vedä syöttö latausasemalle suoraan keskukselta</a:t>
            </a:r>
          </a:p>
          <a:p>
            <a:r>
              <a:rPr lang="fi-FI" dirty="0"/>
              <a:t>Perusasioiden tekeminen kunnolla on tärkeämpää kuin viimeisimpien uutuuksien käyttö – muista suhteellisuudentaju!</a:t>
            </a:r>
          </a:p>
          <a:p>
            <a:r>
              <a:rPr lang="fi-FI" dirty="0"/>
              <a:t>Kysy asiantuntijalta, älä arvaa!</a:t>
            </a:r>
          </a:p>
          <a:p>
            <a:r>
              <a:rPr lang="fi-FI" dirty="0"/>
              <a:t>Sähköautoista puhutaan paljon – suurempi riski ovat pienemmät akut, joita lataillaan kotona, hävitetään miten sattuu sekä omat latausviritelmät.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3636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6EFDE1-FC56-C116-3230-238297FD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 ja luettavaa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15BC18-DB47-C987-6311-C3F15A9EC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err="1"/>
              <a:t>SESKO:n</a:t>
            </a:r>
            <a:r>
              <a:rPr lang="fi-FI" dirty="0"/>
              <a:t> lataussuositus lähdeviitteineen</a:t>
            </a:r>
          </a:p>
          <a:p>
            <a:r>
              <a:rPr lang="fi-FI" dirty="0"/>
              <a:t>Linja-aho 2021: Kiinteistöjen sähköasennusten paloturvallisuus sähköautoja ladattaessa</a:t>
            </a:r>
          </a:p>
          <a:p>
            <a:r>
              <a:rPr lang="fi-FI" dirty="0"/>
              <a:t>RISE 2020: Evaluation of </a:t>
            </a:r>
            <a:r>
              <a:rPr lang="fi-FI" dirty="0" err="1"/>
              <a:t>fire</a:t>
            </a:r>
            <a:r>
              <a:rPr lang="fi-FI" dirty="0"/>
              <a:t> in Stavanger </a:t>
            </a:r>
            <a:r>
              <a:rPr lang="fi-FI" dirty="0" err="1"/>
              <a:t>airport</a:t>
            </a:r>
            <a:r>
              <a:rPr lang="fi-FI" dirty="0"/>
              <a:t> </a:t>
            </a:r>
            <a:r>
              <a:rPr lang="fi-FI" dirty="0" err="1"/>
              <a:t>car</a:t>
            </a:r>
            <a:r>
              <a:rPr lang="fi-FI" dirty="0"/>
              <a:t> </a:t>
            </a:r>
            <a:r>
              <a:rPr lang="fi-FI" dirty="0" err="1"/>
              <a:t>park</a:t>
            </a:r>
            <a:r>
              <a:rPr lang="fi-FI" dirty="0"/>
              <a:t> 7 </a:t>
            </a:r>
            <a:r>
              <a:rPr lang="fi-FI" dirty="0" err="1"/>
              <a:t>January</a:t>
            </a:r>
            <a:r>
              <a:rPr lang="fi-FI" dirty="0"/>
              <a:t> 2020</a:t>
            </a:r>
          </a:p>
          <a:p>
            <a:r>
              <a:rPr lang="fi-FI" dirty="0"/>
              <a:t>Sun ym. 2020: A </a:t>
            </a:r>
            <a:r>
              <a:rPr lang="fi-FI" dirty="0" err="1"/>
              <a:t>Review</a:t>
            </a:r>
            <a:r>
              <a:rPr lang="fi-FI" dirty="0"/>
              <a:t> of </a:t>
            </a:r>
            <a:r>
              <a:rPr lang="fi-FI" dirty="0" err="1"/>
              <a:t>Battery</a:t>
            </a:r>
            <a:r>
              <a:rPr lang="fi-FI" dirty="0"/>
              <a:t> </a:t>
            </a:r>
            <a:r>
              <a:rPr lang="fi-FI" dirty="0" err="1"/>
              <a:t>Fires</a:t>
            </a:r>
            <a:r>
              <a:rPr lang="fi-FI" dirty="0"/>
              <a:t> in Electric </a:t>
            </a:r>
            <a:r>
              <a:rPr lang="fi-FI" dirty="0" err="1"/>
              <a:t>Vehicles</a:t>
            </a:r>
            <a:endParaRPr lang="fi-FI" dirty="0"/>
          </a:p>
          <a:p>
            <a:r>
              <a:rPr lang="fi-FI" dirty="0" err="1"/>
              <a:t>Cui</a:t>
            </a:r>
            <a:r>
              <a:rPr lang="fi-FI" dirty="0"/>
              <a:t> ym. 2022: </a:t>
            </a:r>
            <a:r>
              <a:rPr lang="fi-FI" dirty="0" err="1"/>
              <a:t>Characterization</a:t>
            </a:r>
            <a:r>
              <a:rPr lang="fi-FI" dirty="0"/>
              <a:t> and </a:t>
            </a:r>
            <a:r>
              <a:rPr lang="fi-FI" dirty="0" err="1"/>
              <a:t>assessment</a:t>
            </a:r>
            <a:r>
              <a:rPr lang="fi-FI" dirty="0"/>
              <a:t> of </a:t>
            </a:r>
            <a:r>
              <a:rPr lang="fi-FI" dirty="0" err="1"/>
              <a:t>fire</a:t>
            </a:r>
            <a:r>
              <a:rPr lang="fi-FI" dirty="0"/>
              <a:t> </a:t>
            </a:r>
            <a:r>
              <a:rPr lang="fi-FI" dirty="0" err="1"/>
              <a:t>evolution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of </a:t>
            </a:r>
            <a:r>
              <a:rPr lang="fi-FI" dirty="0" err="1"/>
              <a:t>electric</a:t>
            </a:r>
            <a:r>
              <a:rPr lang="fi-FI" dirty="0"/>
              <a:t> </a:t>
            </a:r>
            <a:r>
              <a:rPr lang="fi-FI" dirty="0" err="1"/>
              <a:t>vehicles</a:t>
            </a:r>
            <a:r>
              <a:rPr lang="fi-FI" dirty="0"/>
              <a:t> </a:t>
            </a:r>
            <a:r>
              <a:rPr lang="fi-FI" dirty="0" err="1"/>
              <a:t>placed</a:t>
            </a:r>
            <a:r>
              <a:rPr lang="fi-FI" dirty="0"/>
              <a:t> in </a:t>
            </a:r>
            <a:r>
              <a:rPr lang="fi-FI" dirty="0" err="1"/>
              <a:t>parallel</a:t>
            </a:r>
            <a:endParaRPr lang="fi-FI" dirty="0"/>
          </a:p>
          <a:p>
            <a:r>
              <a:rPr lang="fi-FI" dirty="0" err="1"/>
              <a:t>Quant</a:t>
            </a:r>
            <a:r>
              <a:rPr lang="fi-FI" dirty="0"/>
              <a:t> ym. 2023: </a:t>
            </a:r>
            <a:r>
              <a:rPr lang="fi-FI" dirty="0" err="1"/>
              <a:t>Ecotoxicity</a:t>
            </a:r>
            <a:r>
              <a:rPr lang="fi-FI" dirty="0"/>
              <a:t> Evaluation of </a:t>
            </a:r>
            <a:r>
              <a:rPr lang="fi-FI" dirty="0" err="1"/>
              <a:t>Fire-Extinguishing</a:t>
            </a:r>
            <a:r>
              <a:rPr lang="fi-FI" dirty="0"/>
              <a:t> </a:t>
            </a:r>
            <a:r>
              <a:rPr lang="fi-FI" dirty="0" err="1"/>
              <a:t>Water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Large-Scale</a:t>
            </a:r>
            <a:r>
              <a:rPr lang="fi-FI" dirty="0"/>
              <a:t> </a:t>
            </a:r>
            <a:r>
              <a:rPr lang="fi-FI" dirty="0" err="1"/>
              <a:t>Battery</a:t>
            </a:r>
            <a:r>
              <a:rPr lang="fi-FI" dirty="0"/>
              <a:t> and </a:t>
            </a:r>
            <a:r>
              <a:rPr lang="fi-FI" dirty="0" err="1"/>
              <a:t>Battery</a:t>
            </a:r>
            <a:r>
              <a:rPr lang="fi-FI" dirty="0"/>
              <a:t> Electric </a:t>
            </a:r>
            <a:r>
              <a:rPr lang="fi-FI" dirty="0" err="1"/>
              <a:t>Vehicle</a:t>
            </a:r>
            <a:r>
              <a:rPr lang="fi-FI" dirty="0"/>
              <a:t> </a:t>
            </a:r>
            <a:r>
              <a:rPr lang="fi-FI" dirty="0" err="1"/>
              <a:t>Fire</a:t>
            </a:r>
            <a:r>
              <a:rPr lang="fi-FI" dirty="0"/>
              <a:t> </a:t>
            </a:r>
            <a:r>
              <a:rPr lang="fi-FI" dirty="0" err="1"/>
              <a:t>Tests</a:t>
            </a:r>
            <a:endParaRPr lang="fi-FI" dirty="0"/>
          </a:p>
          <a:p>
            <a:r>
              <a:rPr lang="fi-FI" dirty="0"/>
              <a:t>Täsmentävät kysymykset: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1864A5A-4A96-4734-1563-412A28B99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80" y="5727700"/>
            <a:ext cx="2743200" cy="4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7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2D50292-80A4-7D4E-8D06-8CB5397B9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926" y="0"/>
            <a:ext cx="790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6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40D2594-7247-B646-7190-400988EA4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22" y="0"/>
            <a:ext cx="7267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31DAB4E-F483-5493-3EBE-704370C1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59" y="0"/>
            <a:ext cx="968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AF22FC6F-2B1D-0F18-5A81-1DDDA55C12D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4546084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77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4601393-B43B-AB0E-EC1C-04250FD43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499" y="0"/>
            <a:ext cx="6048501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CED4728-1A3B-0E80-EC9B-3D6546B4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43685" cy="51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3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857</Words>
  <Application>Microsoft Macintosh PowerPoint</Application>
  <PresentationFormat>Laajakuva</PresentationFormat>
  <Paragraphs>202</Paragraphs>
  <Slides>42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Office-teema</vt:lpstr>
      <vt:lpstr>Entä jos se palaa parkkihallissa – liikenteen sähköistymisen vaikutukset turvallisuuteen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Täyssähköautojen palot 2015–2023</vt:lpstr>
      <vt:lpstr>PowerPoint-esitys</vt:lpstr>
      <vt:lpstr>PowerPoint-esitys</vt:lpstr>
      <vt:lpstr>PowerPoint-esitys</vt:lpstr>
      <vt:lpstr>Yleinen paloturvallisuus kuntoon = sähköautojen paloturvallisuus kuntoon</vt:lpstr>
      <vt:lpstr>PowerPoint-esitys</vt:lpstr>
      <vt:lpstr>Sähköautopalo</vt:lpstr>
      <vt:lpstr>PowerPoint-esitys</vt:lpstr>
      <vt:lpstr>Vanhan pysäköintilaitoksen (esimerkiksi kerrostalon kellarikerroksessa) paloturvallisuus on kehno, olipa siellä sähköautoja tai ei – se on rakennettu aikansa määräysten mukaisesti, ja nykyautot ovat suurempia, leveämpiä ja niissä on enemmän palavaa materiaalia kuin vaikkapa 1970-luvun autoissa</vt:lpstr>
      <vt:lpstr>PowerPoint-esitys</vt:lpstr>
      <vt:lpstr>PowerPoint-esitys</vt:lpstr>
      <vt:lpstr>PowerPoint-esitys</vt:lpstr>
      <vt:lpstr>Esimerkki Ruotsista ja Norjasta (2018)</vt:lpstr>
      <vt:lpstr>PowerPoint-esitys</vt:lpstr>
      <vt:lpstr>PowerPoint-esitys</vt:lpstr>
      <vt:lpstr>PowerPoint-esitys</vt:lpstr>
      <vt:lpstr>Mitä pitäisi jäädä käteen</vt:lpstr>
      <vt:lpstr>Kiitos ja luettavaa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ja taustaväri</dc:title>
  <dc:creator>Vesa Linja-aho</dc:creator>
  <cp:lastModifiedBy>V L</cp:lastModifiedBy>
  <cp:revision>19</cp:revision>
  <dcterms:created xsi:type="dcterms:W3CDTF">2023-03-29T07:56:04Z</dcterms:created>
  <dcterms:modified xsi:type="dcterms:W3CDTF">2024-02-08T12:42:06Z</dcterms:modified>
</cp:coreProperties>
</file>